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317" r:id="rId2"/>
    <p:sldId id="321" r:id="rId3"/>
    <p:sldId id="327" r:id="rId4"/>
    <p:sldId id="320" r:id="rId5"/>
    <p:sldId id="322" r:id="rId6"/>
    <p:sldId id="326" r:id="rId7"/>
  </p:sldIdLst>
  <p:sldSz cx="6156325" cy="907256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binar invitation" id="{557EC9DF-973D-DD46-BD2D-20B41C77FEB6}">
          <p14:sldIdLst>
            <p14:sldId id="317"/>
            <p14:sldId id="321"/>
            <p14:sldId id="327"/>
            <p14:sldId id="320"/>
            <p14:sldId id="322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57" userDrawn="1">
          <p15:clr>
            <a:srgbClr val="A4A3A4"/>
          </p15:clr>
        </p15:guide>
        <p15:guide id="2" pos="19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ileen Schnur" initials="E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BB"/>
    <a:srgbClr val="14B4F8"/>
    <a:srgbClr val="2C4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35"/>
    <p:restoredTop sz="94695"/>
  </p:normalViewPr>
  <p:slideViewPr>
    <p:cSldViewPr snapToGrid="0" snapToObjects="1">
      <p:cViewPr varScale="1">
        <p:scale>
          <a:sx n="64" d="100"/>
          <a:sy n="64" d="100"/>
        </p:scale>
        <p:origin x="3091" y="67"/>
      </p:cViewPr>
      <p:guideLst>
        <p:guide orient="horz" pos="2857"/>
        <p:guide pos="19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E116F-0086-824F-8728-FA8BB30413D3}" type="datetimeFigureOut">
              <a:rPr lang="de-DE" smtClean="0"/>
              <a:t>18.06.2020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81250" y="1143000"/>
            <a:ext cx="2095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D6F12-2C0B-6940-836F-A6D04730D8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01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8D6F12-2C0B-6940-836F-A6D04730D8C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771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8D6F12-2C0B-6940-836F-A6D04730D8C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375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8D6F12-2C0B-6940-836F-A6D04730D8C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8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8D6F12-2C0B-6940-836F-A6D04730D8C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15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9541" y="4765197"/>
            <a:ext cx="4617244" cy="21904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16"/>
            </a:lvl1pPr>
            <a:lvl2pPr marL="307833" indent="0" algn="ctr">
              <a:buNone/>
              <a:defRPr sz="1347"/>
            </a:lvl2pPr>
            <a:lvl3pPr marL="615666" indent="0" algn="ctr">
              <a:buNone/>
              <a:defRPr sz="1212"/>
            </a:lvl3pPr>
            <a:lvl4pPr marL="923498" indent="0" algn="ctr">
              <a:buNone/>
              <a:defRPr sz="1077"/>
            </a:lvl4pPr>
            <a:lvl5pPr marL="1231331" indent="0" algn="ctr">
              <a:buNone/>
              <a:defRPr sz="1077"/>
            </a:lvl5pPr>
            <a:lvl6pPr marL="1539164" indent="0" algn="ctr">
              <a:buNone/>
              <a:defRPr sz="1077"/>
            </a:lvl6pPr>
            <a:lvl7pPr marL="1846997" indent="0" algn="ctr">
              <a:buNone/>
              <a:defRPr sz="1077"/>
            </a:lvl7pPr>
            <a:lvl8pPr marL="2154829" indent="0" algn="ctr">
              <a:buNone/>
              <a:defRPr sz="1077"/>
            </a:lvl8pPr>
            <a:lvl9pPr marL="2462662" indent="0" algn="ctr">
              <a:buNone/>
              <a:defRPr sz="107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xmlns="" id="{11A05090-53D9-5348-979A-6FF858CCF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484793"/>
            <a:ext cx="4212000" cy="3151188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248" y="483032"/>
            <a:ext cx="5309830" cy="17536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3248" y="2415150"/>
            <a:ext cx="5309830" cy="575645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05620" y="483030"/>
            <a:ext cx="1327458" cy="768857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3248" y="483030"/>
            <a:ext cx="3905419" cy="76885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248" y="483032"/>
            <a:ext cx="5309830" cy="17536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248" y="2415150"/>
            <a:ext cx="5309830" cy="57564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041" y="2261843"/>
            <a:ext cx="5309830" cy="3773934"/>
          </a:xfrm>
          <a:prstGeom prst="rect">
            <a:avLst/>
          </a:prstGeom>
        </p:spPr>
        <p:txBody>
          <a:bodyPr anchor="b"/>
          <a:lstStyle>
            <a:lvl1pPr>
              <a:defRPr sz="404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041" y="6071480"/>
            <a:ext cx="5309830" cy="1984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16">
                <a:solidFill>
                  <a:schemeClr val="tx1"/>
                </a:solidFill>
              </a:defRPr>
            </a:lvl1pPr>
            <a:lvl2pPr marL="30783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2pPr>
            <a:lvl3pPr marL="615666" indent="0">
              <a:buNone/>
              <a:defRPr sz="1212">
                <a:solidFill>
                  <a:schemeClr val="tx1">
                    <a:tint val="75000"/>
                  </a:schemeClr>
                </a:solidFill>
              </a:defRPr>
            </a:lvl3pPr>
            <a:lvl4pPr marL="923498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4pPr>
            <a:lvl5pPr marL="1231331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5pPr>
            <a:lvl6pPr marL="1539164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6pPr>
            <a:lvl7pPr marL="1846997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7pPr>
            <a:lvl8pPr marL="2154829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8pPr>
            <a:lvl9pPr marL="2462662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248" y="483032"/>
            <a:ext cx="5309830" cy="17536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3247" y="2415150"/>
            <a:ext cx="2616438" cy="57564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16640" y="2415150"/>
            <a:ext cx="2616438" cy="575645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49" y="483032"/>
            <a:ext cx="5309830" cy="17536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050" y="2224039"/>
            <a:ext cx="2604414" cy="10899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16" b="1"/>
            </a:lvl1pPr>
            <a:lvl2pPr marL="307833" indent="0">
              <a:buNone/>
              <a:defRPr sz="1347" b="1"/>
            </a:lvl2pPr>
            <a:lvl3pPr marL="615666" indent="0">
              <a:buNone/>
              <a:defRPr sz="1212" b="1"/>
            </a:lvl3pPr>
            <a:lvl4pPr marL="923498" indent="0">
              <a:buNone/>
              <a:defRPr sz="1077" b="1"/>
            </a:lvl4pPr>
            <a:lvl5pPr marL="1231331" indent="0">
              <a:buNone/>
              <a:defRPr sz="1077" b="1"/>
            </a:lvl5pPr>
            <a:lvl6pPr marL="1539164" indent="0">
              <a:buNone/>
              <a:defRPr sz="1077" b="1"/>
            </a:lvl6pPr>
            <a:lvl7pPr marL="1846997" indent="0">
              <a:buNone/>
              <a:defRPr sz="1077" b="1"/>
            </a:lvl7pPr>
            <a:lvl8pPr marL="2154829" indent="0">
              <a:buNone/>
              <a:defRPr sz="1077" b="1"/>
            </a:lvl8pPr>
            <a:lvl9pPr marL="2462662" indent="0">
              <a:buNone/>
              <a:defRPr sz="107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50" y="3314006"/>
            <a:ext cx="2604414" cy="48744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16640" y="2224039"/>
            <a:ext cx="2617240" cy="10899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16" b="1"/>
            </a:lvl1pPr>
            <a:lvl2pPr marL="307833" indent="0">
              <a:buNone/>
              <a:defRPr sz="1347" b="1"/>
            </a:lvl2pPr>
            <a:lvl3pPr marL="615666" indent="0">
              <a:buNone/>
              <a:defRPr sz="1212" b="1"/>
            </a:lvl3pPr>
            <a:lvl4pPr marL="923498" indent="0">
              <a:buNone/>
              <a:defRPr sz="1077" b="1"/>
            </a:lvl4pPr>
            <a:lvl5pPr marL="1231331" indent="0">
              <a:buNone/>
              <a:defRPr sz="1077" b="1"/>
            </a:lvl5pPr>
            <a:lvl6pPr marL="1539164" indent="0">
              <a:buNone/>
              <a:defRPr sz="1077" b="1"/>
            </a:lvl6pPr>
            <a:lvl7pPr marL="1846997" indent="0">
              <a:buNone/>
              <a:defRPr sz="1077" b="1"/>
            </a:lvl7pPr>
            <a:lvl8pPr marL="2154829" indent="0">
              <a:buNone/>
              <a:defRPr sz="1077" b="1"/>
            </a:lvl8pPr>
            <a:lvl9pPr marL="2462662" indent="0">
              <a:buNone/>
              <a:defRPr sz="107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16640" y="3314006"/>
            <a:ext cx="2617240" cy="48744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248" y="483032"/>
            <a:ext cx="5309830" cy="1753609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49" y="604838"/>
            <a:ext cx="1985575" cy="2116931"/>
          </a:xfrm>
          <a:prstGeom prst="rect">
            <a:avLst/>
          </a:prstGeom>
        </p:spPr>
        <p:txBody>
          <a:bodyPr anchor="b"/>
          <a:lstStyle>
            <a:lvl1pPr>
              <a:defRPr sz="21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7240" y="1306283"/>
            <a:ext cx="3116640" cy="6447400"/>
          </a:xfrm>
          <a:prstGeom prst="rect">
            <a:avLst/>
          </a:prstGeom>
        </p:spPr>
        <p:txBody>
          <a:bodyPr/>
          <a:lstStyle>
            <a:lvl1pPr>
              <a:defRPr sz="2155"/>
            </a:lvl1pPr>
            <a:lvl2pPr>
              <a:defRPr sz="1885"/>
            </a:lvl2pPr>
            <a:lvl3pPr>
              <a:defRPr sz="1616"/>
            </a:lvl3pPr>
            <a:lvl4pPr>
              <a:defRPr sz="1347"/>
            </a:lvl4pPr>
            <a:lvl5pPr>
              <a:defRPr sz="1347"/>
            </a:lvl5pPr>
            <a:lvl6pPr>
              <a:defRPr sz="1347"/>
            </a:lvl6pPr>
            <a:lvl7pPr>
              <a:defRPr sz="1347"/>
            </a:lvl7pPr>
            <a:lvl8pPr>
              <a:defRPr sz="1347"/>
            </a:lvl8pPr>
            <a:lvl9pPr>
              <a:defRPr sz="134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049" y="2721769"/>
            <a:ext cx="1985575" cy="50424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77"/>
            </a:lvl1pPr>
            <a:lvl2pPr marL="307833" indent="0">
              <a:buNone/>
              <a:defRPr sz="943"/>
            </a:lvl2pPr>
            <a:lvl3pPr marL="615666" indent="0">
              <a:buNone/>
              <a:defRPr sz="808"/>
            </a:lvl3pPr>
            <a:lvl4pPr marL="923498" indent="0">
              <a:buNone/>
              <a:defRPr sz="673"/>
            </a:lvl4pPr>
            <a:lvl5pPr marL="1231331" indent="0">
              <a:buNone/>
              <a:defRPr sz="673"/>
            </a:lvl5pPr>
            <a:lvl6pPr marL="1539164" indent="0">
              <a:buNone/>
              <a:defRPr sz="673"/>
            </a:lvl6pPr>
            <a:lvl7pPr marL="1846997" indent="0">
              <a:buNone/>
              <a:defRPr sz="673"/>
            </a:lvl7pPr>
            <a:lvl8pPr marL="2154829" indent="0">
              <a:buNone/>
              <a:defRPr sz="673"/>
            </a:lvl8pPr>
            <a:lvl9pPr marL="2462662" indent="0">
              <a:buNone/>
              <a:defRPr sz="67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49" y="604838"/>
            <a:ext cx="1985575" cy="2116931"/>
          </a:xfrm>
          <a:prstGeom prst="rect">
            <a:avLst/>
          </a:prstGeom>
        </p:spPr>
        <p:txBody>
          <a:bodyPr anchor="b"/>
          <a:lstStyle>
            <a:lvl1pPr>
              <a:defRPr sz="21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17240" y="1306283"/>
            <a:ext cx="3116640" cy="64474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155"/>
            </a:lvl1pPr>
            <a:lvl2pPr marL="307833" indent="0">
              <a:buNone/>
              <a:defRPr sz="1885"/>
            </a:lvl2pPr>
            <a:lvl3pPr marL="615666" indent="0">
              <a:buNone/>
              <a:defRPr sz="1616"/>
            </a:lvl3pPr>
            <a:lvl4pPr marL="923498" indent="0">
              <a:buNone/>
              <a:defRPr sz="1347"/>
            </a:lvl4pPr>
            <a:lvl5pPr marL="1231331" indent="0">
              <a:buNone/>
              <a:defRPr sz="1347"/>
            </a:lvl5pPr>
            <a:lvl6pPr marL="1539164" indent="0">
              <a:buNone/>
              <a:defRPr sz="1347"/>
            </a:lvl6pPr>
            <a:lvl7pPr marL="1846997" indent="0">
              <a:buNone/>
              <a:defRPr sz="1347"/>
            </a:lvl7pPr>
            <a:lvl8pPr marL="2154829" indent="0">
              <a:buNone/>
              <a:defRPr sz="1347"/>
            </a:lvl8pPr>
            <a:lvl9pPr marL="2462662" indent="0">
              <a:buNone/>
              <a:defRPr sz="1347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049" y="2721769"/>
            <a:ext cx="1985575" cy="50424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77"/>
            </a:lvl1pPr>
            <a:lvl2pPr marL="307833" indent="0">
              <a:buNone/>
              <a:defRPr sz="943"/>
            </a:lvl2pPr>
            <a:lvl3pPr marL="615666" indent="0">
              <a:buNone/>
              <a:defRPr sz="808"/>
            </a:lvl3pPr>
            <a:lvl4pPr marL="923498" indent="0">
              <a:buNone/>
              <a:defRPr sz="673"/>
            </a:lvl4pPr>
            <a:lvl5pPr marL="1231331" indent="0">
              <a:buNone/>
              <a:defRPr sz="673"/>
            </a:lvl5pPr>
            <a:lvl6pPr marL="1539164" indent="0">
              <a:buNone/>
              <a:defRPr sz="673"/>
            </a:lvl6pPr>
            <a:lvl7pPr marL="1846997" indent="0">
              <a:buNone/>
              <a:defRPr sz="673"/>
            </a:lvl7pPr>
            <a:lvl8pPr marL="2154829" indent="0">
              <a:buNone/>
              <a:defRPr sz="673"/>
            </a:lvl8pPr>
            <a:lvl9pPr marL="2462662" indent="0">
              <a:buNone/>
              <a:defRPr sz="67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3247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2199EA5F-C8CB-4645-B3D0-813C1FDBB0AE}" type="datetimeFigureOut">
              <a:rPr lang="en-GB" smtClean="0"/>
              <a:t>18/06/2020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39283" y="8408924"/>
            <a:ext cx="2077760" cy="48303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7905" y="8408924"/>
            <a:ext cx="1385173" cy="483030"/>
          </a:xfrm>
          <a:prstGeom prst="rect">
            <a:avLst/>
          </a:prstGeom>
        </p:spPr>
        <p:txBody>
          <a:bodyPr/>
          <a:lstStyle/>
          <a:p>
            <a:fld id="{3C918471-0076-0D44-B9F2-6D4F690BC59D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96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5666" rtl="0" eaLnBrk="1" latinLnBrk="0" hangingPunct="1">
        <a:lnSpc>
          <a:spcPct val="90000"/>
        </a:lnSpc>
        <a:spcBef>
          <a:spcPct val="0"/>
        </a:spcBef>
        <a:buNone/>
        <a:defRPr sz="29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916" indent="-153916" algn="l" defTabSz="615666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1pPr>
      <a:lvl2pPr marL="461749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2pPr>
      <a:lvl3pPr marL="769582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77415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4pPr>
      <a:lvl5pPr marL="1385247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5pPr>
      <a:lvl6pPr marL="1693080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6pPr>
      <a:lvl7pPr marL="2000913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7pPr>
      <a:lvl8pPr marL="2308746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8pPr>
      <a:lvl9pPr marL="2616578" indent="-153916" algn="l" defTabSz="61566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1pPr>
      <a:lvl2pPr marL="307833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2pPr>
      <a:lvl3pPr marL="615666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3pPr>
      <a:lvl4pPr marL="923498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4pPr>
      <a:lvl5pPr marL="1231331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5pPr>
      <a:lvl6pPr marL="1539164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6pPr>
      <a:lvl7pPr marL="1846997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7pPr>
      <a:lvl8pPr marL="2154829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8pPr>
      <a:lvl9pPr marL="2462662" algn="l" defTabSz="615666" rtl="0" eaLnBrk="1" latinLnBrk="0" hangingPunct="1">
        <a:defRPr sz="12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forms.gle/WNDwFpK95UCRUh917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s.gle/WNDwFpK95UCRUh917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forms.gle/WNDwFpK95UCRUh917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EAC6F876-3AAC-604B-8FA9-BEE8279811A6}"/>
              </a:ext>
            </a:extLst>
          </p:cNvPr>
          <p:cNvSpPr/>
          <p:nvPr/>
        </p:nvSpPr>
        <p:spPr>
          <a:xfrm>
            <a:off x="0" y="0"/>
            <a:ext cx="6156325" cy="299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0371" y="3726947"/>
            <a:ext cx="5660572" cy="358541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</a:pPr>
            <a:r>
              <a:rPr lang="de-DE" sz="2400" b="1" kern="1400" cap="all" dirty="0">
                <a:latin typeface="Arimo" charset="0"/>
                <a:ea typeface="Arimo" charset="0"/>
                <a:cs typeface="Arimo" charset="0"/>
              </a:rPr>
              <a:t>Invitation</a:t>
            </a:r>
            <a:r>
              <a:rPr lang="de-DE" sz="2000" b="1" kern="1400" cap="all" dirty="0">
                <a:latin typeface="Arimo" charset="0"/>
                <a:ea typeface="Arimo" charset="0"/>
                <a:cs typeface="Arimo" charset="0"/>
              </a:rPr>
              <a:t/>
            </a:r>
            <a:br>
              <a:rPr lang="de-DE" sz="2000" b="1" kern="1400" cap="all" dirty="0">
                <a:latin typeface="Arimo" charset="0"/>
                <a:ea typeface="Arimo" charset="0"/>
                <a:cs typeface="Arimo" charset="0"/>
              </a:rPr>
            </a:br>
            <a:r>
              <a:rPr lang="de-DE" sz="1800" b="1" kern="1400" cap="all" dirty="0">
                <a:latin typeface="Arimo" charset="0"/>
                <a:ea typeface="Arimo" charset="0"/>
                <a:cs typeface="Arimo" charset="0"/>
              </a:rPr>
              <a:t>Webinar AI4D Language Challenge </a:t>
            </a:r>
            <a:endParaRPr lang="en-GB" sz="1300" dirty="0" smtClean="0"/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400" dirty="0" smtClean="0"/>
              <a:t>It </a:t>
            </a:r>
            <a:r>
              <a:rPr lang="en-GB" sz="1400" dirty="0"/>
              <a:t>is our pleasure to invite you to our webinar</a:t>
            </a:r>
            <a:r>
              <a:rPr lang="en-GB" sz="1400" b="1" dirty="0"/>
              <a:t> “AI4D Language Challenge”</a:t>
            </a:r>
            <a:r>
              <a:rPr lang="en-GB" sz="1400" dirty="0"/>
              <a:t>,</a:t>
            </a:r>
            <a:r>
              <a:rPr lang="en-GB" sz="1400" b="1" dirty="0"/>
              <a:t> </a:t>
            </a:r>
            <a:r>
              <a:rPr lang="en-GB" sz="1400" dirty="0"/>
              <a:t>which will take place via </a:t>
            </a:r>
            <a:r>
              <a:rPr lang="en-GB" sz="1400" b="1" dirty="0"/>
              <a:t>Microsoft Teams </a:t>
            </a:r>
            <a:r>
              <a:rPr lang="en-GB" sz="1400" dirty="0"/>
              <a:t>on </a:t>
            </a:r>
            <a:r>
              <a:rPr lang="en-GB" sz="1400" b="1" dirty="0"/>
              <a:t>3 July 2020, from 14:00 to 16:30 pm CEST</a:t>
            </a:r>
            <a:r>
              <a:rPr lang="en-GB" sz="1400" dirty="0"/>
              <a:t>. 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400" dirty="0"/>
              <a:t>The webinar focusses on Natural Language Processing (NLP) and the collection of language data in African languages, giving an overview of latest achievements in NLP research (in particular in low-resourced languages) and an update on language resources and data collection approaches for African languages. 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400" dirty="0"/>
              <a:t>Further information about the webinar and its programme is available on the </a:t>
            </a:r>
            <a:r>
              <a:rPr lang="en-GB" sz="1400" u="sng" dirty="0">
                <a:solidFill>
                  <a:schemeClr val="accent1">
                    <a:lumMod val="75000"/>
                  </a:schemeClr>
                </a:solidFill>
              </a:rPr>
              <a:t>event page</a:t>
            </a:r>
            <a:r>
              <a:rPr lang="en-GB" sz="1400" dirty="0"/>
              <a:t>.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400" dirty="0"/>
              <a:t>We have also prepared a short quiz, so you can test your knowledge in advance – Maybe you are already an NLP expert? Find it out </a:t>
            </a:r>
            <a:r>
              <a:rPr lang="en-GB" sz="1400" dirty="0">
                <a:hlinkClick r:id="rId3"/>
              </a:rPr>
              <a:t>here</a:t>
            </a:r>
            <a:r>
              <a:rPr lang="en-GB" sz="1400" dirty="0"/>
              <a:t>.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400" dirty="0"/>
              <a:t>In order to participate in this free online event, please register </a:t>
            </a:r>
            <a:r>
              <a:rPr lang="en-GB" sz="1400" dirty="0">
                <a:hlinkClick r:id="rId3"/>
              </a:rPr>
              <a:t>here</a:t>
            </a:r>
            <a:r>
              <a:rPr lang="en-GB" sz="1400" dirty="0"/>
              <a:t>. </a:t>
            </a:r>
            <a:endParaRPr lang="de-DE" sz="4000" dirty="0">
              <a:solidFill>
                <a:srgbClr val="333333"/>
              </a:solidFill>
              <a:latin typeface="Georgia" charset="0"/>
              <a:ea typeface="宋体" charset="-122"/>
              <a:cs typeface="Times New Roman" charset="0"/>
            </a:endParaRPr>
          </a:p>
          <a:p>
            <a:endParaRPr lang="en-GB" sz="28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42244653-C5B6-9141-9D7B-BE7619E5E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662921"/>
            <a:ext cx="6156325" cy="40964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7F35B7DB-FD28-1243-BA52-685884018F93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4000"/>
          </a:blip>
          <a:stretch>
            <a:fillRect/>
          </a:stretch>
        </p:blipFill>
        <p:spPr>
          <a:xfrm>
            <a:off x="56256" y="560983"/>
            <a:ext cx="2715476" cy="2715476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F58D5DE1-8C22-4948-B929-13CDCBED516B}"/>
              </a:ext>
            </a:extLst>
          </p:cNvPr>
          <p:cNvSpPr/>
          <p:nvPr/>
        </p:nvSpPr>
        <p:spPr>
          <a:xfrm>
            <a:off x="0" y="385014"/>
            <a:ext cx="6156324" cy="2995218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47000">
                <a:schemeClr val="bg2">
                  <a:alpha val="10000"/>
                </a:schemeClr>
              </a:gs>
              <a:gs pos="100000">
                <a:schemeClr val="bg2">
                  <a:alpha val="61000"/>
                </a:schemeClr>
              </a:gs>
              <a:gs pos="100000">
                <a:schemeClr val="bg2">
                  <a:alpha val="61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xmlns="" id="{C25AD501-CAFF-1047-A06D-A5A1665A26DC}"/>
              </a:ext>
            </a:extLst>
          </p:cNvPr>
          <p:cNvSpPr txBox="1"/>
          <p:nvPr/>
        </p:nvSpPr>
        <p:spPr>
          <a:xfrm>
            <a:off x="1794076" y="428688"/>
            <a:ext cx="4116867" cy="2885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3200" b="1" cap="small" dirty="0">
                <a:latin typeface="+mj-lt"/>
                <a:ea typeface="Arimo" charset="0"/>
                <a:cs typeface="Arimo" charset="0"/>
              </a:rPr>
              <a:t>Webinar</a:t>
            </a:r>
          </a:p>
          <a:p>
            <a:pPr algn="r"/>
            <a:r>
              <a:rPr lang="en-GB" sz="3200" b="1" cap="small" dirty="0">
                <a:latin typeface="+mj-lt"/>
                <a:ea typeface="Arimo" charset="0"/>
                <a:cs typeface="Arimo" charset="0"/>
              </a:rPr>
              <a:t>“Ai4D Language Challenge”</a:t>
            </a:r>
            <a:r>
              <a:rPr lang="en-GB" sz="2800" b="1" dirty="0">
                <a:latin typeface="+mj-lt"/>
                <a:ea typeface="Arimo" charset="0"/>
                <a:cs typeface="Arimo" charset="0"/>
              </a:rPr>
              <a:t> </a:t>
            </a:r>
            <a:endParaRPr lang="en-GB" sz="1600" b="1" dirty="0">
              <a:latin typeface="+mj-lt"/>
              <a:ea typeface="Arimo" charset="0"/>
              <a:cs typeface="Arimo" charset="0"/>
            </a:endParaRPr>
          </a:p>
          <a:p>
            <a:pPr algn="r">
              <a:lnSpc>
                <a:spcPct val="150000"/>
              </a:lnSpc>
            </a:pPr>
            <a:endParaRPr lang="en-GB" sz="1600" b="1" dirty="0">
              <a:latin typeface="+mj-lt"/>
              <a:ea typeface="Arimo" charset="0"/>
              <a:cs typeface="Arimo" charset="0"/>
            </a:endParaRPr>
          </a:p>
          <a:p>
            <a:pPr algn="r">
              <a:lnSpc>
                <a:spcPct val="150000"/>
              </a:lnSpc>
            </a:pPr>
            <a:r>
              <a:rPr lang="en-GB" sz="1600" b="1" dirty="0">
                <a:latin typeface="+mj-lt"/>
                <a:ea typeface="Arimo" charset="0"/>
                <a:cs typeface="Arimo" charset="0"/>
              </a:rPr>
              <a:t>3 July 2020 from 14:00 to 16:30 pm CEST </a:t>
            </a:r>
          </a:p>
          <a:p>
            <a:pPr algn="r">
              <a:lnSpc>
                <a:spcPct val="150000"/>
              </a:lnSpc>
            </a:pPr>
            <a:r>
              <a:rPr lang="en-GB" sz="1600" b="1" dirty="0">
                <a:latin typeface="+mj-lt"/>
                <a:ea typeface="Arimo" charset="0"/>
                <a:cs typeface="Arimo" charset="0"/>
              </a:rPr>
              <a:t>Participation via MS Teams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007A3A94-FA65-6243-9081-49E6E5ACE3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5427" y="7767212"/>
            <a:ext cx="2115954" cy="76174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516DDBCF-CFF8-2948-AFEC-EF42B3312B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56" y="7713142"/>
            <a:ext cx="2709116" cy="81581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92544068-C879-F54E-8050-0E9348A698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8438" y="7980944"/>
            <a:ext cx="1074692" cy="43883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7F5E6923-2F35-264E-9121-1A177BA86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" y="8662922"/>
            <a:ext cx="6156325" cy="40964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xmlns="" id="{7F5E6923-2F35-264E-9121-1A177BA86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" y="-15771"/>
            <a:ext cx="6156325" cy="40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24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F58D5DE1-8C22-4948-B929-13CDCBED516B}"/>
              </a:ext>
            </a:extLst>
          </p:cNvPr>
          <p:cNvSpPr/>
          <p:nvPr/>
        </p:nvSpPr>
        <p:spPr>
          <a:xfrm>
            <a:off x="0" y="8178"/>
            <a:ext cx="6156324" cy="299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EAC6F876-3AAC-604B-8FA9-BEE8279811A6}"/>
              </a:ext>
            </a:extLst>
          </p:cNvPr>
          <p:cNvSpPr/>
          <p:nvPr/>
        </p:nvSpPr>
        <p:spPr>
          <a:xfrm>
            <a:off x="0" y="8178"/>
            <a:ext cx="6156325" cy="299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42244653-C5B6-9141-9D7B-BE7619E5E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62921"/>
            <a:ext cx="6156325" cy="40964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7F35B7DB-FD28-1243-BA52-685884018F9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4000"/>
          </a:blip>
          <a:stretch>
            <a:fillRect/>
          </a:stretch>
        </p:blipFill>
        <p:spPr>
          <a:xfrm>
            <a:off x="56256" y="418135"/>
            <a:ext cx="2715476" cy="271547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007A3A94-FA65-6243-9081-49E6E5ACE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5427" y="7863468"/>
            <a:ext cx="2115954" cy="76174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516DDBCF-CFF8-2948-AFEC-EF42B3312B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56" y="7809398"/>
            <a:ext cx="2709116" cy="81581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92544068-C879-F54E-8050-0E9348A698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8438" y="8077200"/>
            <a:ext cx="1074692" cy="43883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42244653-C5B6-9141-9D7B-BE7619E5E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7445"/>
            <a:ext cx="6156325" cy="40964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C25AD501-CAFF-1047-A06D-A5A1665A26DC}"/>
              </a:ext>
            </a:extLst>
          </p:cNvPr>
          <p:cNvSpPr txBox="1"/>
          <p:nvPr/>
        </p:nvSpPr>
        <p:spPr>
          <a:xfrm>
            <a:off x="1794076" y="428688"/>
            <a:ext cx="411686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3000" b="1" cap="small" dirty="0">
                <a:latin typeface="+mj-lt"/>
                <a:ea typeface="Arimo" charset="0"/>
                <a:cs typeface="Arimo" charset="0"/>
              </a:rPr>
              <a:t>Webinar</a:t>
            </a:r>
          </a:p>
          <a:p>
            <a:pPr algn="r"/>
            <a:r>
              <a:rPr lang="en-GB" sz="3000" b="1" cap="small" dirty="0">
                <a:latin typeface="+mj-lt"/>
                <a:ea typeface="Arimo" charset="0"/>
                <a:cs typeface="Arimo" charset="0"/>
              </a:rPr>
              <a:t>“Ai4D Language Challenge”</a:t>
            </a:r>
            <a:r>
              <a:rPr lang="en-GB" sz="3000" b="1" dirty="0">
                <a:latin typeface="+mj-lt"/>
                <a:ea typeface="Arimo" charset="0"/>
                <a:cs typeface="Arimo" charset="0"/>
              </a:rPr>
              <a:t> </a:t>
            </a:r>
          </a:p>
          <a:p>
            <a:pPr algn="r"/>
            <a:endParaRPr lang="en-GB" sz="1600" b="1" dirty="0">
              <a:latin typeface="+mj-lt"/>
              <a:ea typeface="Arimo" charset="0"/>
              <a:cs typeface="Arimo" charset="0"/>
            </a:endParaRPr>
          </a:p>
          <a:p>
            <a:pPr algn="r">
              <a:lnSpc>
                <a:spcPct val="150000"/>
              </a:lnSpc>
            </a:pPr>
            <a:r>
              <a:rPr lang="en-GB" sz="1600" b="1" dirty="0">
                <a:latin typeface="+mj-lt"/>
                <a:ea typeface="Arimo" charset="0"/>
                <a:cs typeface="Arimo" charset="0"/>
              </a:rPr>
              <a:t>3 July 2020 from 14:00 to 16:30 pm CEST </a:t>
            </a:r>
          </a:p>
          <a:p>
            <a:pPr algn="r">
              <a:lnSpc>
                <a:spcPct val="150000"/>
              </a:lnSpc>
            </a:pPr>
            <a:r>
              <a:rPr lang="en-GB" sz="1600" b="1" dirty="0">
                <a:latin typeface="+mj-lt"/>
                <a:ea typeface="Arimo" charset="0"/>
                <a:cs typeface="Arimo" charset="0"/>
              </a:rPr>
              <a:t>Participation via MS Teams </a:t>
            </a:r>
          </a:p>
        </p:txBody>
      </p:sp>
      <p:sp>
        <p:nvSpPr>
          <p:cNvPr id="16" name="Untertitel 2"/>
          <p:cNvSpPr txBox="1">
            <a:spLocks/>
          </p:cNvSpPr>
          <p:nvPr/>
        </p:nvSpPr>
        <p:spPr>
          <a:xfrm>
            <a:off x="250371" y="3392904"/>
            <a:ext cx="5660572" cy="426960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ctr" defTabSz="615666" rtl="0" eaLnBrk="1" latinLnBrk="0" hangingPunct="1">
              <a:lnSpc>
                <a:spcPct val="90000"/>
              </a:lnSpc>
              <a:spcBef>
                <a:spcPts val="673"/>
              </a:spcBef>
              <a:buFont typeface="Arial" panose="020B0604020202020204" pitchFamily="34" charset="0"/>
              <a:buNone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7833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34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15666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21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23498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0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1331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0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39164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0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46997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0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54829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0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2662" indent="0" algn="ctr" defTabSz="615666" rtl="0" eaLnBrk="1" latinLnBrk="0" hangingPunct="1">
              <a:lnSpc>
                <a:spcPct val="90000"/>
              </a:lnSpc>
              <a:spcBef>
                <a:spcPts val="337"/>
              </a:spcBef>
              <a:buFont typeface="Arial" panose="020B0604020202020204" pitchFamily="34" charset="0"/>
              <a:buNone/>
              <a:defRPr sz="10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800"/>
              </a:spcBef>
            </a:pPr>
            <a:r>
              <a:rPr lang="de-DE" sz="2400" b="1" kern="1400" cap="all" dirty="0" smtClean="0">
                <a:latin typeface="Arimo" charset="0"/>
                <a:ea typeface="Arimo" charset="0"/>
                <a:cs typeface="Arimo" charset="0"/>
              </a:rPr>
              <a:t>Invitation</a:t>
            </a:r>
            <a:r>
              <a:rPr lang="de-DE" sz="2000" b="1" kern="1400" cap="all" dirty="0" smtClean="0">
                <a:latin typeface="Arimo" charset="0"/>
                <a:ea typeface="Arimo" charset="0"/>
                <a:cs typeface="Arimo" charset="0"/>
              </a:rPr>
              <a:t/>
            </a:r>
            <a:br>
              <a:rPr lang="de-DE" sz="2000" b="1" kern="1400" cap="all" dirty="0" smtClean="0">
                <a:latin typeface="Arimo" charset="0"/>
                <a:ea typeface="Arimo" charset="0"/>
                <a:cs typeface="Arimo" charset="0"/>
              </a:rPr>
            </a:br>
            <a:r>
              <a:rPr lang="de-DE" sz="1800" b="1" kern="1400" cap="all" dirty="0" smtClean="0">
                <a:latin typeface="Arimo" charset="0"/>
                <a:ea typeface="Arimo" charset="0"/>
                <a:cs typeface="Arimo" charset="0"/>
              </a:rPr>
              <a:t>Webinar AI4D Language Challenge </a:t>
            </a:r>
            <a:endParaRPr lang="en-GB" sz="1300" dirty="0" smtClean="0"/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500" dirty="0" smtClean="0"/>
              <a:t>It is our pleasure to invite you to our webinar</a:t>
            </a:r>
            <a:r>
              <a:rPr lang="en-GB" sz="1500" b="1" dirty="0" smtClean="0"/>
              <a:t> “AI4D Language Challenge”</a:t>
            </a:r>
            <a:r>
              <a:rPr lang="en-GB" sz="1500" dirty="0" smtClean="0"/>
              <a:t>,</a:t>
            </a:r>
            <a:r>
              <a:rPr lang="en-GB" sz="1500" b="1" dirty="0" smtClean="0"/>
              <a:t> </a:t>
            </a:r>
            <a:r>
              <a:rPr lang="en-GB" sz="1500" dirty="0" smtClean="0"/>
              <a:t>which will take place via </a:t>
            </a:r>
            <a:r>
              <a:rPr lang="en-GB" sz="1500" b="1" dirty="0" smtClean="0"/>
              <a:t>Microsoft Teams </a:t>
            </a:r>
            <a:r>
              <a:rPr lang="en-GB" sz="1500" dirty="0" smtClean="0"/>
              <a:t>on </a:t>
            </a:r>
            <a:r>
              <a:rPr lang="en-GB" sz="1500" b="1" dirty="0" smtClean="0"/>
              <a:t>3 July 2020, from 14:00 to 16:30 pm CEST</a:t>
            </a:r>
            <a:r>
              <a:rPr lang="en-GB" sz="1500" dirty="0" smtClean="0"/>
              <a:t>. 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500" dirty="0" smtClean="0"/>
              <a:t>The webinar focusses on Natural Language Processing (NLP) and the collection of language data in African languages, giving an overview of latest achievements in NLP research (in particular in low-resourced languages) and an update on language resources and data collection approaches for African languages. 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500" dirty="0" smtClean="0"/>
              <a:t>Further information about the webinar and its programme is available on the </a:t>
            </a:r>
            <a:r>
              <a:rPr lang="en-GB" sz="1500" u="sng" dirty="0" smtClean="0">
                <a:solidFill>
                  <a:schemeClr val="accent1">
                    <a:lumMod val="75000"/>
                  </a:schemeClr>
                </a:solidFill>
              </a:rPr>
              <a:t>event page</a:t>
            </a:r>
            <a:r>
              <a:rPr lang="en-GB" sz="1500" dirty="0" smtClean="0"/>
              <a:t>.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500" dirty="0" smtClean="0"/>
              <a:t>We have also prepared a short quiz, so you can test your knowledge in advance – Maybe you are already an NLP expert? Find it out </a:t>
            </a:r>
            <a:r>
              <a:rPr lang="en-GB" sz="1500" dirty="0" smtClean="0">
                <a:hlinkClick r:id="rId8"/>
              </a:rPr>
              <a:t>here</a:t>
            </a:r>
            <a:r>
              <a:rPr lang="en-GB" sz="1500" dirty="0" smtClean="0"/>
              <a:t>.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500" dirty="0" smtClean="0"/>
              <a:t>In order to participate in this free online event, please register </a:t>
            </a:r>
            <a:r>
              <a:rPr lang="en-GB" sz="1500" dirty="0" smtClean="0">
                <a:hlinkClick r:id="rId8"/>
              </a:rPr>
              <a:t>here</a:t>
            </a:r>
            <a:r>
              <a:rPr lang="en-GB" sz="1500" dirty="0" smtClean="0"/>
              <a:t>. </a:t>
            </a:r>
            <a:endParaRPr lang="de-DE" sz="1500" dirty="0" smtClean="0">
              <a:solidFill>
                <a:srgbClr val="333333"/>
              </a:solidFill>
              <a:latin typeface="Georgia" charset="0"/>
              <a:ea typeface="宋体" charset="-122"/>
              <a:cs typeface="Times New Roman" charset="0"/>
            </a:endParaRP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4735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EAC6F876-3AAC-604B-8FA9-BEE8279811A6}"/>
              </a:ext>
            </a:extLst>
          </p:cNvPr>
          <p:cNvSpPr/>
          <p:nvPr/>
        </p:nvSpPr>
        <p:spPr>
          <a:xfrm>
            <a:off x="0" y="0"/>
            <a:ext cx="6156325" cy="299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0371" y="3465035"/>
            <a:ext cx="5660572" cy="515011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</a:pPr>
            <a:r>
              <a:rPr lang="de-DE" sz="2400" b="1" kern="1400" cap="all" dirty="0">
                <a:latin typeface="Arimo" charset="0"/>
                <a:ea typeface="Arimo" charset="0"/>
                <a:cs typeface="Arimo" charset="0"/>
              </a:rPr>
              <a:t>Invitation</a:t>
            </a:r>
            <a:r>
              <a:rPr lang="de-DE" sz="2000" b="1" kern="1400" cap="all" dirty="0">
                <a:latin typeface="Arimo" charset="0"/>
                <a:ea typeface="Arimo" charset="0"/>
                <a:cs typeface="Arimo" charset="0"/>
              </a:rPr>
              <a:t/>
            </a:r>
            <a:br>
              <a:rPr lang="de-DE" sz="2000" b="1" kern="1400" cap="all" dirty="0">
                <a:latin typeface="Arimo" charset="0"/>
                <a:ea typeface="Arimo" charset="0"/>
                <a:cs typeface="Arimo" charset="0"/>
              </a:rPr>
            </a:br>
            <a:r>
              <a:rPr lang="de-DE" sz="1800" b="1" kern="1400" cap="all" dirty="0">
                <a:latin typeface="Arimo" charset="0"/>
                <a:ea typeface="Arimo" charset="0"/>
                <a:cs typeface="Arimo" charset="0"/>
              </a:rPr>
              <a:t>Webinar AI4D Language Challenge </a:t>
            </a:r>
            <a:endParaRPr lang="en-GB" sz="1200" dirty="0"/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endParaRPr lang="en-GB" sz="1300" dirty="0" smtClean="0"/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300" dirty="0" smtClean="0"/>
              <a:t>It </a:t>
            </a:r>
            <a:r>
              <a:rPr lang="en-GB" sz="1300" dirty="0"/>
              <a:t>is our pleasure to invite you to our webinar</a:t>
            </a:r>
            <a:r>
              <a:rPr lang="en-GB" sz="1300" b="1" dirty="0"/>
              <a:t> “AI4D Language Challenge”</a:t>
            </a:r>
            <a:r>
              <a:rPr lang="en-GB" sz="1300" dirty="0"/>
              <a:t>,</a:t>
            </a:r>
            <a:r>
              <a:rPr lang="en-GB" sz="1300" b="1" dirty="0"/>
              <a:t> </a:t>
            </a:r>
            <a:r>
              <a:rPr lang="en-GB" sz="1300" dirty="0"/>
              <a:t>which will take place via </a:t>
            </a:r>
            <a:r>
              <a:rPr lang="en-GB" sz="1300" b="1" dirty="0"/>
              <a:t>Microsoft Teams </a:t>
            </a:r>
            <a:r>
              <a:rPr lang="en-GB" sz="1300" dirty="0"/>
              <a:t>on </a:t>
            </a:r>
            <a:r>
              <a:rPr lang="en-GB" sz="1300" b="1" dirty="0"/>
              <a:t>3 July 2020, from 14:00 to 16:30 pm CEST</a:t>
            </a:r>
            <a:r>
              <a:rPr lang="en-GB" sz="1300" dirty="0"/>
              <a:t>. 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300" dirty="0"/>
              <a:t>The </a:t>
            </a:r>
            <a:r>
              <a:rPr lang="en-GB" sz="1300" dirty="0" smtClean="0"/>
              <a:t>webinar focusses </a:t>
            </a:r>
            <a:r>
              <a:rPr lang="en-GB" sz="1300" dirty="0"/>
              <a:t>on Natural Language Processing (NLP) and the collection of language data in African </a:t>
            </a:r>
            <a:r>
              <a:rPr lang="en-GB" sz="1300" dirty="0" smtClean="0"/>
              <a:t>languages, giving an overview of latest achievements in NLP </a:t>
            </a:r>
            <a:r>
              <a:rPr lang="en-GB" sz="1300" dirty="0"/>
              <a:t>research </a:t>
            </a:r>
            <a:r>
              <a:rPr lang="en-GB" sz="1300" dirty="0" smtClean="0"/>
              <a:t>(in particular in low-resourced languages) and an update on language resources and data collection approaches for African languages. 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300" dirty="0" smtClean="0"/>
              <a:t>Further </a:t>
            </a:r>
            <a:r>
              <a:rPr lang="en-GB" sz="1300" dirty="0"/>
              <a:t>information about the webinar and its programme is available on the </a:t>
            </a:r>
            <a:r>
              <a:rPr lang="en-GB" sz="1300" u="sng" dirty="0">
                <a:solidFill>
                  <a:schemeClr val="accent1">
                    <a:lumMod val="75000"/>
                  </a:schemeClr>
                </a:solidFill>
              </a:rPr>
              <a:t>event </a:t>
            </a:r>
            <a:r>
              <a:rPr lang="en-GB" sz="1300" u="sng" dirty="0" smtClean="0">
                <a:solidFill>
                  <a:schemeClr val="accent1">
                    <a:lumMod val="75000"/>
                  </a:schemeClr>
                </a:solidFill>
              </a:rPr>
              <a:t>page</a:t>
            </a:r>
            <a:r>
              <a:rPr lang="en-GB" sz="1300" dirty="0" smtClean="0"/>
              <a:t>.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300" dirty="0"/>
              <a:t>We have also prepared a short quiz, so you can test your knowledge in advance – Maybe you are already an NLP expert? Find it out </a:t>
            </a:r>
            <a:r>
              <a:rPr lang="en-GB" sz="1300" dirty="0">
                <a:hlinkClick r:id="rId3"/>
              </a:rPr>
              <a:t>here</a:t>
            </a:r>
            <a:r>
              <a:rPr lang="en-GB" sz="1300" dirty="0" smtClean="0"/>
              <a:t>.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GB" sz="1300" dirty="0" smtClean="0"/>
              <a:t>In </a:t>
            </a:r>
            <a:r>
              <a:rPr lang="en-GB" sz="1300" dirty="0"/>
              <a:t>order to participate in this free online event, please register </a:t>
            </a:r>
            <a:r>
              <a:rPr lang="en-GB" sz="1300" dirty="0">
                <a:hlinkClick r:id="rId3"/>
              </a:rPr>
              <a:t>here</a:t>
            </a:r>
            <a:r>
              <a:rPr lang="en-GB" sz="1300" dirty="0"/>
              <a:t>. </a:t>
            </a:r>
            <a:endParaRPr lang="en-GB" sz="2800" dirty="0"/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endParaRPr lang="de-DE" sz="4000" dirty="0">
              <a:solidFill>
                <a:srgbClr val="333333"/>
              </a:solidFill>
              <a:latin typeface="Georgia" charset="0"/>
              <a:ea typeface="宋体" charset="-122"/>
              <a:cs typeface="Times New Roman" charset="0"/>
            </a:endParaRPr>
          </a:p>
          <a:p>
            <a:endParaRPr lang="en-GB" sz="28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007A3A94-FA65-6243-9081-49E6E5ACE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5427" y="7794608"/>
            <a:ext cx="2115954" cy="76174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516DDBCF-CFF8-2948-AFEC-EF42B3312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6" y="7740538"/>
            <a:ext cx="2709116" cy="81581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92544068-C879-F54E-8050-0E9348A698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8438" y="8008340"/>
            <a:ext cx="1074692" cy="438833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xmlns="" id="{DE60BF2E-87A7-574E-8559-A82D34CF0F33}"/>
              </a:ext>
            </a:extLst>
          </p:cNvPr>
          <p:cNvSpPr/>
          <p:nvPr/>
        </p:nvSpPr>
        <p:spPr>
          <a:xfrm>
            <a:off x="70590" y="0"/>
            <a:ext cx="6085735" cy="3011707"/>
          </a:xfrm>
          <a:prstGeom prst="rect">
            <a:avLst/>
          </a:prstGeom>
          <a:solidFill>
            <a:srgbClr val="FE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xmlns="" id="{C2834CAB-88B3-C641-87DD-245C956977D9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385" y="556380"/>
            <a:ext cx="2099148" cy="2643695"/>
          </a:xfrm>
          <a:prstGeom prst="rect">
            <a:avLst/>
          </a:prstGeom>
          <a:effectLst/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7F5E6923-2F35-264E-9121-1A177BA869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" y="-12533"/>
            <a:ext cx="6156325" cy="40964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xmlns="" id="{C2391D12-D8FB-C94B-BFA0-6282B09B5FAB}"/>
              </a:ext>
            </a:extLst>
          </p:cNvPr>
          <p:cNvSpPr/>
          <p:nvPr/>
        </p:nvSpPr>
        <p:spPr>
          <a:xfrm>
            <a:off x="2" y="419923"/>
            <a:ext cx="6156323" cy="2995219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0"/>
                  <a:lumOff val="100000"/>
                  <a:alpha val="53000"/>
                </a:srgbClr>
              </a:gs>
              <a:gs pos="54000">
                <a:srgbClr val="A5A5A5">
                  <a:lumMod val="0"/>
                  <a:lumOff val="100000"/>
                  <a:alpha val="10000"/>
                </a:srgbClr>
              </a:gs>
              <a:gs pos="100000">
                <a:srgbClr val="E7E6E6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0864A7FD-14A4-6944-AC48-BF9A8F73617E}"/>
              </a:ext>
            </a:extLst>
          </p:cNvPr>
          <p:cNvSpPr txBox="1"/>
          <p:nvPr/>
        </p:nvSpPr>
        <p:spPr>
          <a:xfrm>
            <a:off x="250371" y="949900"/>
            <a:ext cx="5905954" cy="195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cap="small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Webinar</a:t>
            </a:r>
          </a:p>
          <a:p>
            <a:r>
              <a:rPr lang="en-GB" sz="2400" b="1" cap="small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“Ai4D Language Challenge”</a:t>
            </a:r>
            <a:r>
              <a:rPr lang="en-GB" sz="2400" b="1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GB" sz="1400" b="1" dirty="0">
              <a:solidFill>
                <a:srgbClr val="162A49"/>
              </a:solidFill>
              <a:latin typeface="Calibri Light" panose="020F0302020204030204"/>
              <a:ea typeface="Arimo" charset="0"/>
              <a:cs typeface="Arimo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3 July 2020 from 14:00 to 16:30 pm CEST 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Participation via MS Teams 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7F5E6923-2F35-264E-9121-1A177BA869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" y="8662922"/>
            <a:ext cx="6156325" cy="40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1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EAC6F876-3AAC-604B-8FA9-BEE8279811A6}"/>
              </a:ext>
            </a:extLst>
          </p:cNvPr>
          <p:cNvSpPr/>
          <p:nvPr/>
        </p:nvSpPr>
        <p:spPr>
          <a:xfrm>
            <a:off x="0" y="0"/>
            <a:ext cx="6156325" cy="2373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xmlns="" id="{3693D06E-8CC9-5A43-9BC7-9F8A67DE97B3}"/>
              </a:ext>
            </a:extLst>
          </p:cNvPr>
          <p:cNvSpPr/>
          <p:nvPr/>
        </p:nvSpPr>
        <p:spPr>
          <a:xfrm>
            <a:off x="-1" y="653311"/>
            <a:ext cx="6156324" cy="1452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xmlns="" id="{FFBE10C0-03B9-5B46-90C3-825F3716AA5F}"/>
              </a:ext>
            </a:extLst>
          </p:cNvPr>
          <p:cNvSpPr/>
          <p:nvPr/>
        </p:nvSpPr>
        <p:spPr>
          <a:xfrm>
            <a:off x="0" y="653311"/>
            <a:ext cx="6156324" cy="14525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xmlns="" id="{7F5E6923-2F35-264E-9121-1A177BA86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6232"/>
            <a:ext cx="6156325" cy="40964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xmlns="" id="{C532699F-97D5-3645-96D2-C78D17732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5427" y="896779"/>
            <a:ext cx="2115954" cy="761743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xmlns="" id="{34380028-6F57-494E-9B71-EF94CD23E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6" y="842709"/>
            <a:ext cx="2709116" cy="81581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xmlns="" id="{4A28C1B6-8A39-F041-ADAA-591A531F39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8438" y="1110511"/>
            <a:ext cx="1074692" cy="43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1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F50217B-7DFD-A547-A19B-05A69035F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CB25EEF-D40A-8144-8C67-9F039F416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xmlns="" id="{E2A68EC6-0E97-BF48-9BB3-B989959CB32E}"/>
              </a:ext>
            </a:extLst>
          </p:cNvPr>
          <p:cNvSpPr/>
          <p:nvPr/>
        </p:nvSpPr>
        <p:spPr>
          <a:xfrm>
            <a:off x="0" y="0"/>
            <a:ext cx="6156325" cy="299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E41EF09E-65A3-FD4D-902E-8FEEBB7878D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56256" y="139871"/>
            <a:ext cx="2715476" cy="271547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A43D894B-0C5D-DF4F-8E11-1F41F5B77046}"/>
              </a:ext>
            </a:extLst>
          </p:cNvPr>
          <p:cNvSpPr/>
          <p:nvPr/>
        </p:nvSpPr>
        <p:spPr>
          <a:xfrm>
            <a:off x="0" y="0"/>
            <a:ext cx="6156324" cy="2995218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47000">
                <a:schemeClr val="bg2">
                  <a:alpha val="10000"/>
                </a:schemeClr>
              </a:gs>
              <a:gs pos="100000">
                <a:schemeClr val="bg2">
                  <a:alpha val="61000"/>
                </a:schemeClr>
              </a:gs>
              <a:gs pos="100000">
                <a:schemeClr val="bg2">
                  <a:alpha val="61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6D69E6FD-C1E0-0A45-B79A-F63129CFF6AB}"/>
              </a:ext>
            </a:extLst>
          </p:cNvPr>
          <p:cNvSpPr txBox="1"/>
          <p:nvPr/>
        </p:nvSpPr>
        <p:spPr>
          <a:xfrm>
            <a:off x="1794076" y="43674"/>
            <a:ext cx="4116867" cy="2885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3200" b="1" cap="small" dirty="0">
                <a:latin typeface="+mj-lt"/>
                <a:ea typeface="Arimo" charset="0"/>
                <a:cs typeface="Arimo" charset="0"/>
              </a:rPr>
              <a:t>Webinar</a:t>
            </a:r>
          </a:p>
          <a:p>
            <a:pPr algn="r"/>
            <a:r>
              <a:rPr lang="en-GB" sz="3200" b="1" cap="small" dirty="0">
                <a:latin typeface="+mj-lt"/>
                <a:ea typeface="Arimo" charset="0"/>
                <a:cs typeface="Arimo" charset="0"/>
              </a:rPr>
              <a:t>“Ai4D Language Challenge”</a:t>
            </a:r>
            <a:r>
              <a:rPr lang="en-GB" sz="2800" b="1" dirty="0">
                <a:latin typeface="+mj-lt"/>
                <a:ea typeface="Arimo" charset="0"/>
                <a:cs typeface="Arimo" charset="0"/>
              </a:rPr>
              <a:t> </a:t>
            </a:r>
            <a:endParaRPr lang="en-GB" sz="1600" b="1" dirty="0">
              <a:latin typeface="+mj-lt"/>
              <a:ea typeface="Arimo" charset="0"/>
              <a:cs typeface="Arimo" charset="0"/>
            </a:endParaRPr>
          </a:p>
          <a:p>
            <a:pPr algn="r">
              <a:lnSpc>
                <a:spcPct val="150000"/>
              </a:lnSpc>
            </a:pPr>
            <a:endParaRPr lang="en-GB" sz="1600" b="1" dirty="0">
              <a:latin typeface="+mj-lt"/>
              <a:ea typeface="Arimo" charset="0"/>
              <a:cs typeface="Arimo" charset="0"/>
            </a:endParaRPr>
          </a:p>
          <a:p>
            <a:pPr algn="r">
              <a:lnSpc>
                <a:spcPct val="150000"/>
              </a:lnSpc>
            </a:pPr>
            <a:r>
              <a:rPr lang="en-GB" sz="1600" b="1" dirty="0">
                <a:latin typeface="+mj-lt"/>
                <a:ea typeface="Arimo" charset="0"/>
                <a:cs typeface="Arimo" charset="0"/>
              </a:rPr>
              <a:t>3 July 2020 from 14:00 to 16:30 pm CEST </a:t>
            </a:r>
          </a:p>
          <a:p>
            <a:pPr algn="r">
              <a:lnSpc>
                <a:spcPct val="150000"/>
              </a:lnSpc>
            </a:pPr>
            <a:r>
              <a:rPr lang="en-GB" sz="1600" b="1" dirty="0">
                <a:latin typeface="+mj-lt"/>
                <a:ea typeface="Arimo" charset="0"/>
                <a:cs typeface="Arimo" charset="0"/>
              </a:rPr>
              <a:t>Participation via MS Teams </a:t>
            </a:r>
          </a:p>
        </p:txBody>
      </p:sp>
    </p:spTree>
    <p:extLst>
      <p:ext uri="{BB962C8B-B14F-4D97-AF65-F5344CB8AC3E}">
        <p14:creationId xmlns:p14="http://schemas.microsoft.com/office/powerpoint/2010/main" val="4244094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EB45E5CB-1511-AE4E-91FD-48385DA37D27}"/>
              </a:ext>
            </a:extLst>
          </p:cNvPr>
          <p:cNvSpPr/>
          <p:nvPr/>
        </p:nvSpPr>
        <p:spPr>
          <a:xfrm>
            <a:off x="0" y="0"/>
            <a:ext cx="6156325" cy="299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E184A443-187C-0942-9765-BAFB4E895359}"/>
              </a:ext>
            </a:extLst>
          </p:cNvPr>
          <p:cNvSpPr/>
          <p:nvPr/>
        </p:nvSpPr>
        <p:spPr>
          <a:xfrm>
            <a:off x="70590" y="1"/>
            <a:ext cx="6085735" cy="2951548"/>
          </a:xfrm>
          <a:prstGeom prst="rect">
            <a:avLst/>
          </a:prstGeom>
          <a:solidFill>
            <a:srgbClr val="FE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BCF3F420-C0A3-5C40-AE86-7C8B1A8183B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404" y="175761"/>
            <a:ext cx="2099148" cy="2643695"/>
          </a:xfrm>
          <a:prstGeom prst="rect">
            <a:avLst/>
          </a:prstGeom>
          <a:effectLst/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xmlns="" id="{C2391D12-D8FB-C94B-BFA0-6282B09B5FAB}"/>
              </a:ext>
            </a:extLst>
          </p:cNvPr>
          <p:cNvSpPr/>
          <p:nvPr/>
        </p:nvSpPr>
        <p:spPr>
          <a:xfrm>
            <a:off x="2" y="-1"/>
            <a:ext cx="6156323" cy="2995219"/>
          </a:xfrm>
          <a:prstGeom prst="rect">
            <a:avLst/>
          </a:prstGeom>
          <a:gradFill flip="none" rotWithShape="1">
            <a:gsLst>
              <a:gs pos="0">
                <a:srgbClr val="A5A5A5">
                  <a:lumMod val="0"/>
                  <a:lumOff val="100000"/>
                  <a:alpha val="53000"/>
                </a:srgbClr>
              </a:gs>
              <a:gs pos="54000">
                <a:srgbClr val="A5A5A5">
                  <a:lumMod val="0"/>
                  <a:lumOff val="100000"/>
                  <a:alpha val="10000"/>
                </a:srgbClr>
              </a:gs>
              <a:gs pos="100000">
                <a:srgbClr val="E7E6E6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0864A7FD-14A4-6944-AC48-BF9A8F73617E}"/>
              </a:ext>
            </a:extLst>
          </p:cNvPr>
          <p:cNvSpPr txBox="1"/>
          <p:nvPr/>
        </p:nvSpPr>
        <p:spPr>
          <a:xfrm>
            <a:off x="250371" y="529976"/>
            <a:ext cx="5905954" cy="195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cap="small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Webinar</a:t>
            </a:r>
          </a:p>
          <a:p>
            <a:r>
              <a:rPr lang="en-GB" sz="2400" b="1" cap="small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“Ai4D Language Challenge”</a:t>
            </a:r>
            <a:r>
              <a:rPr lang="en-GB" sz="2400" b="1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GB" sz="1400" b="1" dirty="0">
              <a:solidFill>
                <a:srgbClr val="162A49"/>
              </a:solidFill>
              <a:latin typeface="Calibri Light" panose="020F0302020204030204"/>
              <a:ea typeface="Arimo" charset="0"/>
              <a:cs typeface="Arimo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3 July 2020 from 14:00 to 16:30 pm CEST 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162A49"/>
                </a:solidFill>
                <a:latin typeface="Calibri Light" panose="020F0302020204030204"/>
                <a:ea typeface="Arimo" charset="0"/>
                <a:cs typeface="Arimo" charset="0"/>
              </a:rPr>
              <a:t>Participation via MS Teams </a:t>
            </a:r>
          </a:p>
        </p:txBody>
      </p:sp>
    </p:spTree>
    <p:extLst>
      <p:ext uri="{BB962C8B-B14F-4D97-AF65-F5344CB8AC3E}">
        <p14:creationId xmlns:p14="http://schemas.microsoft.com/office/powerpoint/2010/main" val="119883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ELRC">
      <a:dk1>
        <a:srgbClr val="162A49"/>
      </a:dk1>
      <a:lt1>
        <a:srgbClr val="FEFFFF"/>
      </a:lt1>
      <a:dk2>
        <a:srgbClr val="A1A1A0"/>
      </a:dk2>
      <a:lt2>
        <a:srgbClr val="DEDFDE"/>
      </a:lt2>
      <a:accent1>
        <a:srgbClr val="227DB0"/>
      </a:accent1>
      <a:accent2>
        <a:srgbClr val="34738B"/>
      </a:accent2>
      <a:accent3>
        <a:srgbClr val="80C4A5"/>
      </a:accent3>
      <a:accent4>
        <a:srgbClr val="B42C4B"/>
      </a:accent4>
      <a:accent5>
        <a:srgbClr val="F46E56"/>
      </a:accent5>
      <a:accent6>
        <a:srgbClr val="FFE16F"/>
      </a:accent6>
      <a:hlink>
        <a:srgbClr val="005574"/>
      </a:hlink>
      <a:folHlink>
        <a:srgbClr val="005574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102</Words>
  <Application>Microsoft Office PowerPoint</Application>
  <PresentationFormat>Benutzerdefiniert</PresentationFormat>
  <Paragraphs>48</Paragraphs>
  <Slides>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宋体</vt:lpstr>
      <vt:lpstr>Arial</vt:lpstr>
      <vt:lpstr>Arimo</vt:lpstr>
      <vt:lpstr>Calibri</vt:lpstr>
      <vt:lpstr>Calibri Light</vt:lpstr>
      <vt:lpstr>Georgia</vt:lpstr>
      <vt:lpstr>Times New Roman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Lilli Smal</dc:creator>
  <cp:lastModifiedBy>Andrea Lösch</cp:lastModifiedBy>
  <cp:revision>101</cp:revision>
  <cp:lastPrinted>2020-06-18T08:12:05Z</cp:lastPrinted>
  <dcterms:created xsi:type="dcterms:W3CDTF">2018-07-02T13:00:58Z</dcterms:created>
  <dcterms:modified xsi:type="dcterms:W3CDTF">2020-06-18T09:15:32Z</dcterms:modified>
</cp:coreProperties>
</file>